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256" r:id="rId2"/>
    <p:sldId id="277" r:id="rId3"/>
    <p:sldId id="268" r:id="rId4"/>
    <p:sldId id="266" r:id="rId5"/>
    <p:sldId id="267" r:id="rId6"/>
    <p:sldId id="269" r:id="rId7"/>
    <p:sldId id="276" r:id="rId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8" autoAdjust="0"/>
    <p:restoredTop sz="94660"/>
  </p:normalViewPr>
  <p:slideViewPr>
    <p:cSldViewPr>
      <p:cViewPr varScale="1">
        <p:scale>
          <a:sx n="108" d="100"/>
          <a:sy n="108" d="100"/>
        </p:scale>
        <p:origin x="184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26.11.2020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202C4-C4D4-4CFD-97F6-7345E934FFBF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0611D-FFA5-4769-BC2C-9A3370488FD9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D873-1D3B-4DA1-87C1-E79B46C7F0C9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5EF3-2B36-4C26-8FDA-B69A29CBC33B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3AF8-2476-4355-B60A-743E015905B3}" type="datetime1">
              <a:rPr lang="tr-TR" smtClean="0"/>
              <a:t>26.11.2020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26824-E1FC-407B-B20D-B7CD1FF1804E}" type="datetime1">
              <a:rPr lang="tr-TR" smtClean="0"/>
              <a:t>26.11.2020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9009F-644A-496E-9E7C-A467BE281C4D}" type="datetime1">
              <a:rPr lang="tr-TR" smtClean="0"/>
              <a:t>26.11.2020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53A0C-CE8E-44D3-B0D4-99705C1610A9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95A1-3DD8-4981-B3EA-F3326F2F8511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65785-9C8D-4E34-97CB-595D2EFBAF47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ACED2-6AEE-4A26-B276-92DDD4509464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34E13-CF28-4372-B98D-4812801DF63C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1775789"/>
            <a:ext cx="7772400" cy="294481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Matematik Öğretiminde Muhakeme Etme ve Problem Çözme-YL</a:t>
            </a:r>
            <a:br>
              <a:rPr lang="tr-TR" dirty="0"/>
            </a:br>
            <a:r>
              <a:rPr lang="tr-TR" dirty="0"/>
              <a:t>12.hafta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869160"/>
            <a:ext cx="6400800" cy="1224136"/>
          </a:xfrm>
        </p:spPr>
        <p:txBody>
          <a:bodyPr>
            <a:normAutofit/>
          </a:bodyPr>
          <a:lstStyle/>
          <a:p>
            <a:r>
              <a:rPr lang="tr-TR" dirty="0"/>
              <a:t>DOÇ.DR. ESEN ERSOY</a:t>
            </a:r>
          </a:p>
          <a:p>
            <a:r>
              <a:rPr lang="tr-TR" dirty="0"/>
              <a:t>2020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49460E-F68A-4B41-81F1-EF91C23B3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8F86F49-26A4-48A1-A7DD-32EB633D3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tr-TR" sz="45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Matematik öğretiminde muhakeme türleri</a:t>
            </a:r>
            <a:endParaRPr lang="tr-TR" sz="45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3AB71E6-5652-4418-8343-B95B840F6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749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b="1" dirty="0"/>
              <a:t>Muhakeme bireysel, hatta kimi zaman kişisel olduğu gibi bu yaklaşımları adlandırmak, yapılan muhakemeye damgasını vuran özelliğin ne olduğuna karar vermek de değerlendiren kişinin bakış açı- </a:t>
            </a:r>
            <a:r>
              <a:rPr lang="tr-TR" b="1" dirty="0" err="1"/>
              <a:t>na</a:t>
            </a:r>
            <a:r>
              <a:rPr lang="tr-TR" b="1" dirty="0"/>
              <a:t> göre değişecektir. </a:t>
            </a:r>
          </a:p>
          <a:p>
            <a:r>
              <a:rPr lang="tr-TR" b="1" dirty="0"/>
              <a:t>Nitekim muhakemeyle ilgili makalelerde yazarlar muhakemeleri adlandırırken kimi zaman cebirsel, orantısal, geometrik, istatistiksel gibi konuyu temel almakta, kimi zaman da çözümsel (analitik), bütünsel (</a:t>
            </a:r>
            <a:r>
              <a:rPr lang="tr-TR" b="1" dirty="0" err="1"/>
              <a:t>holistik</a:t>
            </a:r>
            <a:r>
              <a:rPr lang="tr-TR" b="1" dirty="0"/>
              <a:t>) gibi bakış açısına, yada pratik, soyut gibi düşünme tarzına göre bir ayrım </a:t>
            </a:r>
            <a:r>
              <a:rPr lang="tr-TR" b="1" dirty="0" err="1"/>
              <a:t>yapmaktad›r</a:t>
            </a:r>
            <a:r>
              <a:rPr lang="tr-TR" b="1" dirty="0"/>
              <a:t>. (Akkuş </a:t>
            </a:r>
            <a:r>
              <a:rPr lang="tr-TR" b="1" dirty="0" err="1"/>
              <a:t>Çıkla</a:t>
            </a:r>
            <a:r>
              <a:rPr lang="tr-TR" b="1" dirty="0"/>
              <a:t> ve </a:t>
            </a:r>
            <a:r>
              <a:rPr lang="tr-TR" b="1" dirty="0" err="1"/>
              <a:t>Duatepe</a:t>
            </a:r>
            <a:r>
              <a:rPr lang="tr-TR" b="1" dirty="0"/>
              <a:t> 2002; </a:t>
            </a:r>
            <a:r>
              <a:rPr lang="tr-TR" b="1" dirty="0" err="1"/>
              <a:t>Bishop</a:t>
            </a:r>
            <a:r>
              <a:rPr lang="tr-TR" b="1" dirty="0"/>
              <a:t>, </a:t>
            </a:r>
            <a:r>
              <a:rPr lang="tr-TR" b="1" dirty="0" err="1"/>
              <a:t>Otto</a:t>
            </a:r>
            <a:r>
              <a:rPr lang="tr-TR" b="1" dirty="0"/>
              <a:t> ve </a:t>
            </a:r>
            <a:r>
              <a:rPr lang="tr-TR" b="1" dirty="0" err="1"/>
              <a:t>Lubinski</a:t>
            </a:r>
            <a:r>
              <a:rPr lang="tr-TR" b="1" dirty="0"/>
              <a:t> , 2001). </a:t>
            </a:r>
          </a:p>
        </p:txBody>
      </p:sp>
    </p:spTree>
    <p:extLst>
      <p:ext uri="{BB962C8B-B14F-4D97-AF65-F5344CB8AC3E}">
        <p14:creationId xmlns:p14="http://schemas.microsoft.com/office/powerpoint/2010/main" val="475205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Çözümsel Yaklaşım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1" y="1556792"/>
            <a:ext cx="7200897" cy="3707359"/>
          </a:xfrm>
        </p:spPr>
        <p:txBody>
          <a:bodyPr>
            <a:normAutofit fontScale="77500" lnSpcReduction="20000"/>
          </a:bodyPr>
          <a:lstStyle/>
          <a:p>
            <a:r>
              <a:rPr lang="tr-TR" b="1" dirty="0"/>
              <a:t>Yapıları çözümlemek ve parçalar› ayrı ayrı incelemek, hesaplamak ve sonuca ulaşmak temelinde kurulan, daha çok “</a:t>
            </a:r>
            <a:r>
              <a:rPr lang="tr-TR" b="1" dirty="0" err="1"/>
              <a:t>tümdengelimsel</a:t>
            </a:r>
            <a:r>
              <a:rPr lang="tr-TR" b="1" dirty="0"/>
              <a:t> (</a:t>
            </a:r>
            <a:r>
              <a:rPr lang="tr-TR" b="1" dirty="0" err="1"/>
              <a:t>dedüktif</a:t>
            </a:r>
            <a:r>
              <a:rPr lang="tr-TR" b="1" dirty="0"/>
              <a:t>)” düşünmeye dayalı muhakeme </a:t>
            </a:r>
            <a:r>
              <a:rPr lang="tr-TR" b="1" dirty="0" err="1"/>
              <a:t>tarzıd›r</a:t>
            </a:r>
            <a:r>
              <a:rPr lang="tr-TR" b="1" dirty="0"/>
              <a:t>. </a:t>
            </a:r>
            <a:r>
              <a:rPr lang="tr-TR" b="1" dirty="0" err="1"/>
              <a:t>Çözümlemeci</a:t>
            </a:r>
            <a:r>
              <a:rPr lang="tr-TR" b="1" dirty="0"/>
              <a:t> düşünen ve muhakeme yapan insanlar gerçek yaşamda olaylardaki yada simgesel nesnelerdeki örüntülere, yapıya yada kurallara dikkat ederler; tüm bu örüntülerin kazara m› yoksa belli bir nedenden dolay› m› ortaya çıktığını sorarlar (NCTM, 2000). </a:t>
            </a:r>
          </a:p>
        </p:txBody>
      </p:sp>
    </p:spTree>
    <p:extLst>
      <p:ext uri="{BB962C8B-B14F-4D97-AF65-F5344CB8AC3E}">
        <p14:creationId xmlns:p14="http://schemas.microsoft.com/office/powerpoint/2010/main" val="28446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Bütünsel Yaklaşım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75656" y="1628800"/>
            <a:ext cx="5184575" cy="3635351"/>
          </a:xfrm>
        </p:spPr>
        <p:txBody>
          <a:bodyPr>
            <a:normAutofit/>
          </a:bodyPr>
          <a:lstStyle/>
          <a:p>
            <a:r>
              <a:rPr lang="tr-TR" b="1" dirty="0"/>
              <a:t>Yapılara biraz yukardan, bir bütün olarak bakar, deyim yerindeyse, teker teker ağaçlarla değil, ormanla ilgilenirler.</a:t>
            </a:r>
          </a:p>
        </p:txBody>
      </p:sp>
    </p:spTree>
    <p:extLst>
      <p:ext uri="{BB962C8B-B14F-4D97-AF65-F5344CB8AC3E}">
        <p14:creationId xmlns:p14="http://schemas.microsoft.com/office/powerpoint/2010/main" val="3430694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Pratik Muhakeme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dirty="0"/>
              <a:t>Günlük yaşamda ve matematiğin diğer alanlardaki uygulamalarında daha çok kullanılır (</a:t>
            </a:r>
            <a:r>
              <a:rPr lang="tr-TR" b="1" dirty="0" err="1"/>
              <a:t>Sternberg</a:t>
            </a:r>
            <a:r>
              <a:rPr lang="tr-TR" b="1" dirty="0"/>
              <a:t>, 1999). Özellikle hesaplama becerileri gerektiren mesleklerde çalışanların (esnaf, tüccar, mühendis, ekonomist, ev kadın›, garson) kimi zaman kendi pratik matematiksel muhakemelerini kullanarak, matematikçilerin uzun hesaplamalar sonucunda ulaşabildikleri noktaya kolayca ulaşırlar.</a:t>
            </a:r>
          </a:p>
        </p:txBody>
      </p:sp>
    </p:spTree>
    <p:extLst>
      <p:ext uri="{BB962C8B-B14F-4D97-AF65-F5344CB8AC3E}">
        <p14:creationId xmlns:p14="http://schemas.microsoft.com/office/powerpoint/2010/main" val="1361556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2310559-E8EC-4609-8C7F-304317915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C218CCA-F827-4375-AD36-739EEEC05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ÖĞRENCİ SUNUMLARI…</a:t>
            </a:r>
          </a:p>
          <a:p>
            <a:endParaRPr lang="tr-TR" dirty="0"/>
          </a:p>
          <a:p>
            <a:r>
              <a:rPr lang="tr-TR" dirty="0"/>
              <a:t>SINIF İÇİ TARTIŞMA VE MAKALE İNCELEMELERİ YAPILACAKTIR.</a:t>
            </a:r>
          </a:p>
          <a:p>
            <a:r>
              <a:rPr lang="tr-TR" dirty="0"/>
              <a:t>ÖRNEK UYGULAMALAR VE ANALİZLERİ YAPILACAKTIR.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FD52DF9-233F-4CFF-BBC4-2C344D454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8278927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287</Words>
  <Application>Microsoft Office PowerPoint</Application>
  <PresentationFormat>Ekran Gösterisi (4:3)</PresentationFormat>
  <Paragraphs>18</Paragraphs>
  <Slides>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10" baseType="lpstr">
      <vt:lpstr>Arial</vt:lpstr>
      <vt:lpstr>Calibri</vt:lpstr>
      <vt:lpstr>Ofis Teması</vt:lpstr>
      <vt:lpstr>Matematik Öğretiminde Muhakeme Etme ve Problem Çözme-YL 12.hafta</vt:lpstr>
      <vt:lpstr>PowerPoint Sunusu</vt:lpstr>
      <vt:lpstr>PowerPoint Sunusu</vt:lpstr>
      <vt:lpstr>Çözümsel Yaklaşım</vt:lpstr>
      <vt:lpstr>Bütünsel Yaklaşım</vt:lpstr>
      <vt:lpstr>Pratik Muhakeme 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CASPER</cp:lastModifiedBy>
  <cp:revision>491</cp:revision>
  <dcterms:created xsi:type="dcterms:W3CDTF">2020-06-10T07:36:53Z</dcterms:created>
  <dcterms:modified xsi:type="dcterms:W3CDTF">2020-11-26T11:44:53Z</dcterms:modified>
</cp:coreProperties>
</file>